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312" r:id="rId2"/>
    <p:sldId id="313" r:id="rId3"/>
    <p:sldId id="314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70" r:id="rId14"/>
    <p:sldId id="276" r:id="rId15"/>
    <p:sldId id="271" r:id="rId16"/>
    <p:sldId id="273" r:id="rId17"/>
    <p:sldId id="275" r:id="rId18"/>
    <p:sldId id="268" r:id="rId19"/>
    <p:sldId id="272" r:id="rId20"/>
    <p:sldId id="316" r:id="rId21"/>
    <p:sldId id="318" r:id="rId22"/>
    <p:sldId id="317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4B728-46EF-43C3-9A39-4685D3625202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AABF5-6F5C-4011-B027-E06E3DB68EE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91C9CF-B5E7-4977-9A12-82273BC93634}" type="slidenum">
              <a:rPr lang="en-US"/>
              <a:pPr/>
              <a:t>5</a:t>
            </a:fld>
            <a:endParaRPr lang="en-US"/>
          </a:p>
        </p:txBody>
      </p:sp>
      <p:sp>
        <p:nvSpPr>
          <p:cNvPr id="89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970AD-91C1-4BC9-80B0-574232641004}" type="slidenum">
              <a:rPr lang="en-US"/>
              <a:pPr/>
              <a:t>14</a:t>
            </a:fld>
            <a:endParaRPr lang="en-US"/>
          </a:p>
        </p:txBody>
      </p:sp>
      <p:sp>
        <p:nvSpPr>
          <p:cNvPr id="91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5BECF9-FA72-4F45-94F5-CED169FF2BCD}" type="slidenum">
              <a:rPr lang="en-US" smtClean="0">
                <a:latin typeface="Arial" charset="0"/>
              </a:rPr>
              <a:pPr/>
              <a:t>15</a:t>
            </a:fld>
            <a:endParaRPr lang="en-US">
              <a:latin typeface="Arial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E616E8-F851-4551-8C7A-2D8240C7807D}" type="slidenum">
              <a:rPr lang="en-US" smtClean="0">
                <a:latin typeface="Arial" charset="0"/>
              </a:rPr>
              <a:pPr/>
              <a:t>17</a:t>
            </a:fld>
            <a:endParaRPr lang="en-US">
              <a:latin typeface="Arial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931B3-5E13-4034-ACD5-11B03A04E451}" type="slidenum">
              <a:rPr lang="en-US"/>
              <a:pPr/>
              <a:t>6</a:t>
            </a:fld>
            <a:endParaRPr lang="en-US"/>
          </a:p>
        </p:txBody>
      </p:sp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FFAAB-E809-45EA-8ADD-F7CAC0A5B0F9}" type="slidenum">
              <a:rPr lang="en-US"/>
              <a:pPr/>
              <a:t>7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6167EF-AF2E-40A1-A3B6-72332DBAC98D}" type="slidenum">
              <a:rPr lang="en-US"/>
              <a:pPr/>
              <a:t>8</a:t>
            </a:fld>
            <a:endParaRPr lang="en-US"/>
          </a:p>
        </p:txBody>
      </p:sp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79F18-8B4F-4098-AFA4-33CC2EC2E6A4}" type="slidenum">
              <a:rPr lang="en-US"/>
              <a:pPr/>
              <a:t>9</a:t>
            </a:fld>
            <a:endParaRPr lang="en-US"/>
          </a:p>
        </p:txBody>
      </p:sp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B813BF-F177-4AEA-BFC0-4ABCB5EAD99A}" type="slidenum">
              <a:rPr lang="en-US"/>
              <a:pPr/>
              <a:t>10</a:t>
            </a:fld>
            <a:endParaRPr lang="en-US"/>
          </a:p>
        </p:txBody>
      </p:sp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5D897-538A-46FF-B333-2540FFF7832A}" type="slidenum">
              <a:rPr lang="en-US"/>
              <a:pPr/>
              <a:t>11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1F7602-2480-4518-BC75-5C5AD5009F98}" type="slidenum">
              <a:rPr lang="en-US"/>
              <a:pPr/>
              <a:t>12</a:t>
            </a:fld>
            <a:endParaRPr lang="en-US"/>
          </a:p>
        </p:txBody>
      </p:sp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BB3F63-A3BB-48C6-8ADE-DD29BE95C64F}" type="slidenum">
              <a:rPr lang="en-US" smtClean="0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6" y="2707821"/>
            <a:ext cx="77397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TITLE OF THE TOPIC: </a:t>
            </a:r>
            <a:r>
              <a:rPr lang="en-US" sz="2100" dirty="0" smtClean="0">
                <a:latin typeface="Book Antiqua" panose="02040602050305030304" pitchFamily="18" charset="0"/>
              </a:rPr>
              <a:t> AMALGAM </a:t>
            </a:r>
            <a:endParaRPr lang="en-US" sz="21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846364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Other Constituents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153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Indium (In)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Decreases surface tension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reduces amount of mercury necessary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reduces emitted mercury vapor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Reduces creep and marginal breakdown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Increases strength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Must be used in admixed alloys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/>
              <a:t>	</a:t>
            </a:r>
          </a:p>
        </p:txBody>
      </p:sp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6477000" y="6248400"/>
            <a:ext cx="2176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/>
              <a:t>Powell  J Dent Res  1989</a:t>
            </a:r>
          </a:p>
        </p:txBody>
      </p:sp>
      <p:sp>
        <p:nvSpPr>
          <p:cNvPr id="262149" name="Rectangle 5"/>
          <p:cNvSpPr>
            <a:spLocks noChangeArrowheads="1"/>
          </p:cNvSpPr>
          <p:nvPr/>
        </p:nvSpPr>
        <p:spPr bwMode="auto">
          <a:xfrm>
            <a:off x="244475" y="238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IN"/>
          </a:p>
        </p:txBody>
      </p:sp>
      <p:pic>
        <p:nvPicPr>
          <p:cNvPr id="262150" name="Picture 8" descr="npo0000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600200"/>
            <a:ext cx="1600200" cy="145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0488" tIns="44450" rIns="90488" bIns="44450" anchorCtr="0"/>
          <a:lstStyle/>
          <a:p>
            <a:r>
              <a:rPr lang="en-US"/>
              <a:t>Other Constituents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dirty="0"/>
              <a:t>Zinc (Zn)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Used in manufacturing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dirty="0"/>
              <a:t>decreases oxidation of other elements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dirty="0"/>
              <a:t>acts as </a:t>
            </a:r>
            <a:r>
              <a:rPr lang="en-US" i="1" dirty="0"/>
              <a:t>scavenger or deoxidizer</a:t>
            </a:r>
          </a:p>
          <a:p>
            <a:pPr lvl="2">
              <a:lnSpc>
                <a:spcPct val="90000"/>
              </a:lnSpc>
              <a:buSzPct val="75000"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Provides better clinical performance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dirty="0"/>
              <a:t>less marginal breakdown</a:t>
            </a:r>
          </a:p>
          <a:p>
            <a:pPr lvl="2">
              <a:lnSpc>
                <a:spcPct val="90000"/>
              </a:lnSpc>
              <a:buSzPct val="75000"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Causes delayed expansion with low Cu alloys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dirty="0"/>
              <a:t>if contaminated with moisture during condensation or </a:t>
            </a:r>
            <a:r>
              <a:rPr lang="en-US" dirty="0" err="1"/>
              <a:t>trituration</a:t>
            </a:r>
            <a:r>
              <a:rPr lang="en-US" dirty="0"/>
              <a:t>.</a:t>
            </a:r>
          </a:p>
          <a:p>
            <a:pPr lvl="3">
              <a:lnSpc>
                <a:spcPct val="90000"/>
              </a:lnSpc>
              <a:buSzPct val="75000"/>
              <a:buNone/>
            </a:pPr>
            <a:endParaRPr lang="en-US" dirty="0"/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09800" y="5486400"/>
            <a:ext cx="4343400" cy="533400"/>
            <a:chOff x="1200" y="3504"/>
            <a:chExt cx="2736" cy="336"/>
          </a:xfrm>
        </p:grpSpPr>
        <p:sp>
          <p:nvSpPr>
            <p:cNvPr id="260102" name="Text Box 6"/>
            <p:cNvSpPr txBox="1">
              <a:spLocks noChangeArrowheads="1"/>
            </p:cNvSpPr>
            <p:nvPr/>
          </p:nvSpPr>
          <p:spPr bwMode="auto">
            <a:xfrm>
              <a:off x="1200" y="3552"/>
              <a:ext cx="27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solidFill>
                    <a:schemeClr val="tx2"/>
                  </a:solidFill>
                </a:rPr>
                <a:t>H</a:t>
              </a:r>
              <a:r>
                <a:rPr lang="en-US" sz="2400" baseline="-25000">
                  <a:solidFill>
                    <a:schemeClr val="tx2"/>
                  </a:solidFill>
                </a:rPr>
                <a:t>2</a:t>
              </a:r>
              <a:r>
                <a:rPr lang="en-US" sz="2400">
                  <a:solidFill>
                    <a:schemeClr val="tx2"/>
                  </a:solidFill>
                </a:rPr>
                <a:t>O + Zn       ZnO + H</a:t>
              </a:r>
              <a:r>
                <a:rPr lang="en-US" sz="2400" baseline="-25000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260103" name="Rectangle 7"/>
            <p:cNvSpPr>
              <a:spLocks noChangeArrowheads="1"/>
            </p:cNvSpPr>
            <p:nvPr/>
          </p:nvSpPr>
          <p:spPr bwMode="auto">
            <a:xfrm>
              <a:off x="2420" y="3504"/>
              <a:ext cx="3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Þ</a:t>
              </a:r>
              <a:r>
                <a:rPr lang="en-US" sz="280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 </a:t>
              </a:r>
            </a:p>
          </p:txBody>
        </p:sp>
      </p:grpSp>
      <p:pic>
        <p:nvPicPr>
          <p:cNvPr id="260104" name="Picture 8" descr="npo000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371600"/>
            <a:ext cx="17780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Constituents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Platinum and Palladium (Pd)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Reduces corrosion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Hardens the alloy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sz="2700" dirty="0"/>
          </a:p>
        </p:txBody>
      </p:sp>
      <p:pic>
        <p:nvPicPr>
          <p:cNvPr id="263172" name="Picture 4" descr="vali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505200"/>
            <a:ext cx="25146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6400800" y="61722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Mahler  J Dent Res 1990</a:t>
            </a:r>
          </a:p>
        </p:txBody>
      </p:sp>
      <p:pic>
        <p:nvPicPr>
          <p:cNvPr id="263174" name="Picture 5128" descr="npo0000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628800"/>
            <a:ext cx="2049463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en-US" sz="2800" dirty="0">
                <a:latin typeface="Algerian" pitchFamily="82" charset="0"/>
              </a:rPr>
              <a:t>CLASSIFICATION OF AMALGAM ALLOYS</a:t>
            </a:r>
            <a:endParaRPr lang="en-US" sz="2800" dirty="0">
              <a:solidFill>
                <a:srgbClr val="08B7BF"/>
              </a:solidFill>
              <a:latin typeface="Algerian" pitchFamily="82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55576" y="836712"/>
            <a:ext cx="7467600" cy="4873625"/>
          </a:xfrm>
        </p:spPr>
        <p:txBody>
          <a:bodyPr>
            <a:noAutofit/>
          </a:bodyPr>
          <a:lstStyle/>
          <a:p>
            <a:pPr marL="533400" indent="-533400" eaLnBrk="1" hangingPunct="1">
              <a:buFont typeface="Wingdings 2" pitchFamily="18" charset="2"/>
              <a:buNone/>
            </a:pPr>
            <a:r>
              <a:rPr lang="en-US" sz="2000" b="1" dirty="0"/>
              <a:t>1.	BASED ON COPPER CONTENT: </a:t>
            </a:r>
          </a:p>
          <a:p>
            <a:pPr marL="533400" indent="-533400" eaLnBrk="1" hangingPunct="1">
              <a:buFontTx/>
              <a:buNone/>
            </a:pPr>
            <a:r>
              <a:rPr lang="en-US" sz="2000" b="1" dirty="0"/>
              <a:t> </a:t>
            </a:r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a)   Low copper alloys  : contains less than 6% of copper .</a:t>
            </a:r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b)   High copper alloys  : contains more than 6% of copper.</a:t>
            </a:r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       -Admixed or dispersion alloys .</a:t>
            </a:r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       -Single composition alloys. </a:t>
            </a:r>
          </a:p>
          <a:p>
            <a:pPr marL="533400" indent="-533400" eaLnBrk="1" hangingPunct="1">
              <a:buFontTx/>
              <a:buNone/>
            </a:pPr>
            <a:endParaRPr lang="en-US" sz="2000" dirty="0"/>
          </a:p>
          <a:p>
            <a:pPr marL="533400" indent="-533400" eaLnBrk="1" hangingPunct="1">
              <a:buFontTx/>
              <a:buNone/>
            </a:pPr>
            <a:endParaRPr lang="en-US" sz="2000" dirty="0"/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</a:t>
            </a:r>
            <a:r>
              <a:rPr lang="en-US" sz="2000" b="1" dirty="0"/>
              <a:t>2.      BASED ON ZINC CONTENT</a:t>
            </a:r>
          </a:p>
          <a:p>
            <a:pPr marL="533400" indent="-533400" eaLnBrk="1" hangingPunct="1">
              <a:buFontTx/>
              <a:buNone/>
            </a:pPr>
            <a:endParaRPr lang="en-US" sz="2000" dirty="0"/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 a) Zinc containing alloys: contains less than 0.01% zinc</a:t>
            </a:r>
          </a:p>
          <a:p>
            <a:pPr marL="533400" indent="-533400" eaLnBrk="1" hangingPunct="1">
              <a:buFontTx/>
              <a:buNone/>
            </a:pPr>
            <a:r>
              <a:rPr lang="en-US" sz="2000" dirty="0"/>
              <a:t>       b) Non zinc/Zinc free alloys: contains equal to less than 0.01%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2553" name="Group 105"/>
          <p:cNvGraphicFramePr>
            <a:graphicFrameLocks noGrp="1"/>
          </p:cNvGraphicFramePr>
          <p:nvPr/>
        </p:nvGraphicFramePr>
        <p:xfrm>
          <a:off x="228600" y="1300163"/>
          <a:ext cx="8763000" cy="4870959"/>
        </p:xfrm>
        <a:graphic>
          <a:graphicData uri="http://schemas.openxmlformats.org/drawingml/2006/table">
            <a:tbl>
              <a:tblPr/>
              <a:tblGrid>
                <a:gridCol w="147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Composition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LOW COPPER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HIGH COPPER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I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I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Admixed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Unicomposition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Particle shape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Lathe- Cut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Spherical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Lathe-cut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(2/3)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Spherical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(1/3)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Spherical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Silver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63-70%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40-70 %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40-65 %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40-60 %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26-23 %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26-30 %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0-30 %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22-30 %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Copper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2-5 %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2-30 %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20-40 %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13-30 %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Zinc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0-2 %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0-2 %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0-4 %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872554" name="Rectangle 106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4000"/>
              <a:t>COPPER CONTENT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476672"/>
            <a:ext cx="7467600" cy="4873625"/>
          </a:xfrm>
        </p:spPr>
        <p:txBody>
          <a:bodyPr>
            <a:noAutofit/>
          </a:bodyPr>
          <a:lstStyle/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300" b="1" dirty="0">
                <a:cs typeface="Arial" pitchFamily="34" charset="0"/>
              </a:rPr>
              <a:t>3.	BASED ON SHAPE OF ALLOY PARTICLES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300" dirty="0">
              <a:cs typeface="Arial" pitchFamily="34" charset="0"/>
            </a:endParaRP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a) Lathe cut alloys –irregular shape.</a:t>
            </a: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b) Spherical alloys </a:t>
            </a: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c) Admix alloys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300" dirty="0"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300" b="1" dirty="0">
                <a:cs typeface="Arial" pitchFamily="34" charset="0"/>
              </a:rPr>
              <a:t>4.	BASED ON NUMBER OF ALLOYED METALS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300" dirty="0">
              <a:cs typeface="Arial" pitchFamily="34" charset="0"/>
            </a:endParaRP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 a) Binary alloys – Ag </a:t>
            </a:r>
            <a:r>
              <a:rPr lang="en-US" dirty="0" err="1">
                <a:cs typeface="Arial" pitchFamily="34" charset="0"/>
              </a:rPr>
              <a:t>Sn</a:t>
            </a:r>
            <a:endParaRPr lang="en-US" dirty="0">
              <a:cs typeface="Arial" pitchFamily="34" charset="0"/>
            </a:endParaRP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 b) Ternary alloys – Ag </a:t>
            </a:r>
            <a:r>
              <a:rPr lang="en-US" dirty="0" err="1">
                <a:cs typeface="Arial" pitchFamily="34" charset="0"/>
              </a:rPr>
              <a:t>Sn</a:t>
            </a:r>
            <a:r>
              <a:rPr lang="en-US" dirty="0">
                <a:cs typeface="Arial" pitchFamily="34" charset="0"/>
              </a:rPr>
              <a:t> Cu</a:t>
            </a:r>
          </a:p>
          <a:p>
            <a:pPr marL="662940" lvl="1" indent="-3429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r>
              <a:rPr lang="en-US" dirty="0">
                <a:cs typeface="Arial" pitchFamily="34" charset="0"/>
              </a:rPr>
              <a:t>      c) Quaternary alloys- Ag </a:t>
            </a:r>
            <a:r>
              <a:rPr lang="en-US" dirty="0" err="1">
                <a:cs typeface="Arial" pitchFamily="34" charset="0"/>
              </a:rPr>
              <a:t>Sn</a:t>
            </a:r>
            <a:r>
              <a:rPr lang="en-US" dirty="0">
                <a:cs typeface="Arial" pitchFamily="34" charset="0"/>
              </a:rPr>
              <a:t> Cu In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300" dirty="0"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300" b="1" dirty="0">
                <a:cs typeface="Arial" pitchFamily="34" charset="0"/>
              </a:rPr>
              <a:t>5.	BASED ON SIZE OF ALLOY</a:t>
            </a:r>
            <a:endParaRPr lang="en-US" sz="2300" b="1" dirty="0"/>
          </a:p>
          <a:p>
            <a:pPr marL="823913" lvl="1" indent="-457200">
              <a:buNone/>
              <a:defRPr/>
            </a:pPr>
            <a:r>
              <a:rPr lang="en-US" dirty="0">
                <a:cs typeface="Arial" pitchFamily="34" charset="0"/>
              </a:rPr>
              <a:t>	a) Micro-cut </a:t>
            </a:r>
          </a:p>
          <a:p>
            <a:pPr marL="823913" lvl="1" indent="-457200">
              <a:buNone/>
              <a:defRPr/>
            </a:pPr>
            <a:r>
              <a:rPr lang="en-US" dirty="0">
                <a:cs typeface="Arial" pitchFamily="34" charset="0"/>
              </a:rPr>
              <a:t>	b) Fine-cut </a:t>
            </a:r>
          </a:p>
          <a:p>
            <a:pPr marL="823913" lvl="1" indent="-457200">
              <a:buNone/>
              <a:defRPr/>
            </a:pPr>
            <a:r>
              <a:rPr lang="en-US" dirty="0">
                <a:cs typeface="Arial" pitchFamily="34" charset="0"/>
              </a:rPr>
              <a:t>	c) Coarse cut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- As permanent filling material in </a:t>
            </a:r>
          </a:p>
          <a:p>
            <a:pPr lvl="1"/>
            <a:r>
              <a:rPr lang="en-US" dirty="0"/>
              <a:t>Class 1 and Class 2 cavities and</a:t>
            </a:r>
          </a:p>
          <a:p>
            <a:pPr lvl="1"/>
            <a:r>
              <a:rPr lang="en-US" dirty="0"/>
              <a:t>Class 5 cavities where esthetics is not a prime</a:t>
            </a:r>
          </a:p>
          <a:p>
            <a:pPr lvl="1">
              <a:buNone/>
            </a:pPr>
            <a:r>
              <a:rPr lang="en-US" dirty="0"/>
              <a:t>   consideration</a:t>
            </a:r>
          </a:p>
          <a:p>
            <a:pPr lvl="1">
              <a:buNone/>
            </a:pPr>
            <a:endParaRPr lang="en-US" dirty="0"/>
          </a:p>
          <a:p>
            <a:pPr lvl="1">
              <a:buFontTx/>
              <a:buChar char="-"/>
            </a:pPr>
            <a:r>
              <a:rPr lang="en-US" dirty="0"/>
              <a:t> In combination with metallic retentive pins to   restore a crown</a:t>
            </a:r>
          </a:p>
          <a:p>
            <a:pPr lvl="1">
              <a:buNone/>
            </a:pPr>
            <a:r>
              <a:rPr lang="en-US" dirty="0"/>
              <a:t> </a:t>
            </a:r>
          </a:p>
          <a:p>
            <a:pPr lvl="1">
              <a:buFontTx/>
              <a:buChar char="-"/>
            </a:pPr>
            <a:r>
              <a:rPr lang="en-US" dirty="0"/>
              <a:t>For making dies</a:t>
            </a:r>
          </a:p>
          <a:p>
            <a:pPr lvl="1">
              <a:buFontTx/>
              <a:buChar char="-"/>
            </a:pPr>
            <a:endParaRPr lang="en-US" dirty="0"/>
          </a:p>
          <a:p>
            <a:pPr lvl="1">
              <a:buFontTx/>
              <a:buChar char="-"/>
            </a:pPr>
            <a:r>
              <a:rPr lang="en-US" dirty="0"/>
              <a:t> In retrograde root canal filling </a:t>
            </a:r>
          </a:p>
          <a:p>
            <a:pPr lvl="1">
              <a:buFontTx/>
              <a:buChar char="-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lgerian" pitchFamily="82" charset="0"/>
              </a:rPr>
              <a:t>INDICATIONS</a:t>
            </a:r>
            <a:endParaRPr lang="en-IN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>
                <a:latin typeface="Algerian" pitchFamily="82" charset="0"/>
              </a:rPr>
              <a:t>CONTRAINDICATIONS</a:t>
            </a:r>
            <a:endParaRPr lang="en-US" b="0" dirty="0">
              <a:solidFill>
                <a:srgbClr val="08B7BF"/>
              </a:solidFill>
              <a:latin typeface="Algerian" pitchFamily="82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300" dirty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300" dirty="0"/>
              <a:t>Anterior teeth and clearly visible surfaces of posterior teeth.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300" dirty="0"/>
              <a:t>Allergy to any component of amalgam, proven by skin test, conducted by trained dermatologist.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300" dirty="0"/>
              <a:t>Patient’s with proven amalgam – induced </a:t>
            </a:r>
            <a:r>
              <a:rPr lang="en-US" sz="2300" dirty="0" err="1"/>
              <a:t>lichenoid</a:t>
            </a:r>
            <a:r>
              <a:rPr lang="en-US" sz="2300" dirty="0"/>
              <a:t> lesions.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300" dirty="0"/>
              <a:t>Remaining tooth structure requires support / would require extensive preparation to accommodate amalgam.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300" dirty="0"/>
              <a:t>Treatment of incipient / early primary fissure caries.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Easy to insert</a:t>
            </a:r>
          </a:p>
          <a:p>
            <a:endParaRPr lang="en-US" dirty="0"/>
          </a:p>
          <a:p>
            <a:r>
              <a:rPr lang="en-US" dirty="0"/>
              <a:t>Not overly technique sensitive</a:t>
            </a:r>
          </a:p>
          <a:p>
            <a:endParaRPr lang="en-US" dirty="0"/>
          </a:p>
          <a:p>
            <a:r>
              <a:rPr lang="en-US" dirty="0"/>
              <a:t>Maintain anatomical form</a:t>
            </a:r>
          </a:p>
          <a:p>
            <a:endParaRPr lang="en-US" dirty="0"/>
          </a:p>
          <a:p>
            <a:r>
              <a:rPr lang="en-US" dirty="0"/>
              <a:t>Adequate resistance to fracture</a:t>
            </a:r>
          </a:p>
          <a:p>
            <a:endParaRPr lang="en-US" dirty="0"/>
          </a:p>
          <a:p>
            <a:r>
              <a:rPr lang="en-US" dirty="0"/>
              <a:t>Prevent marginal leakage</a:t>
            </a:r>
          </a:p>
          <a:p>
            <a:endParaRPr lang="en-US" dirty="0"/>
          </a:p>
          <a:p>
            <a:r>
              <a:rPr lang="en-US" dirty="0"/>
              <a:t>Can be used in stress bearing areas</a:t>
            </a:r>
          </a:p>
          <a:p>
            <a:endParaRPr lang="en-US" dirty="0"/>
          </a:p>
          <a:p>
            <a:r>
              <a:rPr lang="en-US" dirty="0"/>
              <a:t>Relatively long service life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lgerian" pitchFamily="82" charset="0"/>
              </a:rPr>
              <a:t>ADVANTAGES</a:t>
            </a:r>
            <a:endParaRPr lang="en-IN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Non esthetic</a:t>
            </a:r>
          </a:p>
          <a:p>
            <a:endParaRPr lang="en-US" dirty="0"/>
          </a:p>
          <a:p>
            <a:r>
              <a:rPr lang="en-US" dirty="0"/>
              <a:t>Brittle</a:t>
            </a:r>
          </a:p>
          <a:p>
            <a:endParaRPr lang="en-US" dirty="0"/>
          </a:p>
          <a:p>
            <a:r>
              <a:rPr lang="en-US" dirty="0"/>
              <a:t>Subject to corrosion and galvanic action</a:t>
            </a:r>
          </a:p>
          <a:p>
            <a:endParaRPr lang="en-US" dirty="0"/>
          </a:p>
          <a:p>
            <a:r>
              <a:rPr lang="en-US" dirty="0"/>
              <a:t>May show a degree of marginal breakdown</a:t>
            </a:r>
          </a:p>
          <a:p>
            <a:endParaRPr lang="en-US" dirty="0"/>
          </a:p>
          <a:p>
            <a:r>
              <a:rPr lang="en-US" dirty="0"/>
              <a:t>Do not help retain </a:t>
            </a:r>
            <a:r>
              <a:rPr lang="en-US" dirty="0" err="1"/>
              <a:t>weakend</a:t>
            </a:r>
            <a:r>
              <a:rPr lang="en-US" dirty="0"/>
              <a:t> tooth structure</a:t>
            </a:r>
          </a:p>
          <a:p>
            <a:endParaRPr lang="en-US" dirty="0"/>
          </a:p>
          <a:p>
            <a:r>
              <a:rPr lang="en-US" dirty="0"/>
              <a:t>Regulatory concerns about disposal of amalgam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lgerian" pitchFamily="82" charset="0"/>
              </a:rPr>
              <a:t>DISADVANTAGES</a:t>
            </a:r>
            <a:endParaRPr lang="en-IN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21229" y="1314453"/>
            <a:ext cx="6945086" cy="8273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9860663"/>
              </p:ext>
            </p:extLst>
          </p:nvPr>
        </p:nvGraphicFramePr>
        <p:xfrm>
          <a:off x="533401" y="2816678"/>
          <a:ext cx="7674428" cy="2952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</a:t>
                      </a:r>
                    </a:p>
                    <a:p>
                      <a:r>
                        <a:rPr lang="en-US" sz="1400" dirty="0"/>
                        <a:t>CLASSIFICATION OF AMALGAM</a:t>
                      </a:r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INDICATIONS</a:t>
                      </a:r>
                    </a:p>
                    <a:p>
                      <a:r>
                        <a:rPr lang="en-US" sz="1400" dirty="0"/>
                        <a:t>ADVANTAGES</a:t>
                      </a:r>
                    </a:p>
                    <a:p>
                      <a:r>
                        <a:rPr lang="en-US" sz="1400" dirty="0"/>
                        <a:t>METALLURGICAL PHASES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TERMONOLOGIES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81743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56B242BA-4BD9-D70C-E882-D587F4B6A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065610"/>
            <a:ext cx="8545286" cy="10979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2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Slide Number Placeholder 1">
            <a:extLst>
              <a:ext uri="{FF2B5EF4-FFF2-40B4-BE49-F238E27FC236}">
                <a16:creationId xmlns:a16="http://schemas.microsoft.com/office/drawing/2014/main" xmlns="" id="{789A2CF3-4F67-CA94-EEC5-14AB73C8D5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B087D0-DE4A-4E50-BF1A-F77714860E3D}" type="slidenum">
              <a:rPr lang="en-US" altLang="en-US">
                <a:solidFill>
                  <a:srgbClr val="7F7F7F"/>
                </a:solidFill>
              </a:rPr>
              <a:pPr/>
              <a:t>20</a:t>
            </a:fld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34820" name="TextBox 2">
            <a:extLst>
              <a:ext uri="{FF2B5EF4-FFF2-40B4-BE49-F238E27FC236}">
                <a16:creationId xmlns:a16="http://schemas.microsoft.com/office/drawing/2014/main" xmlns="" id="{0C8079D6-9610-38D6-9643-C7FC1ACF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610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Dental amalgam are widely used by the dental profession in most parts of the world </a:t>
            </a:r>
          </a:p>
          <a:p>
            <a:pPr eaLnBrk="1" hangingPunct="1"/>
            <a:r>
              <a:rPr lang="en-US" altLang="en-US"/>
              <a:t>Some countries like swedan, Canada and Germany, uk have either banned or imposed serious limitation on amalgam usage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American dental association council on scientific affairs has conclude that both amalgam and composite materials are considered safe and effective for tooth restoration .</a:t>
            </a:r>
            <a:endParaRPr lang="en-I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1031422"/>
            <a:ext cx="7886700" cy="109384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03514" y="3034393"/>
            <a:ext cx="6923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 should be given opportunity to ask question for clarifying for their understand/ confusions. Teachers must spend 5-10 minutes for this to improve the output.  </a:t>
            </a:r>
          </a:p>
        </p:txBody>
      </p:sp>
    </p:spTree>
    <p:extLst>
      <p:ext uri="{BB962C8B-B14F-4D97-AF65-F5344CB8AC3E}">
        <p14:creationId xmlns:p14="http://schemas.microsoft.com/office/powerpoint/2010/main" xmlns="" val="22874092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350FED-DF89-16BF-3607-43680B2AC3DE}"/>
              </a:ext>
            </a:extLst>
          </p:cNvPr>
          <p:cNvSpPr txBox="1"/>
          <p:nvPr/>
        </p:nvSpPr>
        <p:spPr>
          <a:xfrm>
            <a:off x="0" y="1674674"/>
            <a:ext cx="45769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STURVEDANTS art and science of operative dentistry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text book of operative dentistry NISHA GARG AND AMIT GARG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46120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132856"/>
            <a:ext cx="7992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ladimir Script" pitchFamily="66" charset="0"/>
              </a:rPr>
              <a:t>THANK   YOU</a:t>
            </a:r>
            <a:endParaRPr lang="en-IN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EA7EED-57D8-3EDB-5937-A0CD72E48416}"/>
              </a:ext>
            </a:extLst>
          </p:cNvPr>
          <p:cNvSpPr txBox="1"/>
          <p:nvPr/>
        </p:nvSpPr>
        <p:spPr>
          <a:xfrm>
            <a:off x="395536" y="1417638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HISTORICAL 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CONSTITUENTS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CLASSIFICATION OF AMALGAM ALLOY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INDICATION AND CONTRAINDICATION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ADVANTAGES AND DISADVANTAGES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METALLURGICAL PHASES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DIMENSIONAL CHANGES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5976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SzTx/>
              <a:buFont typeface="Wingdings" pitchFamily="2" charset="2"/>
              <a:buChar char="v"/>
            </a:pPr>
            <a:r>
              <a:rPr lang="en-US" sz="3200" dirty="0"/>
              <a:t>Used as a dental restorative material from the beginning of the 19th century.</a:t>
            </a:r>
          </a:p>
          <a:p>
            <a:pPr marL="609600" indent="-609600">
              <a:buSzTx/>
              <a:buFont typeface="Wingdings" pitchFamily="2" charset="2"/>
              <a:buChar char="v"/>
            </a:pPr>
            <a:endParaRPr lang="en-US" sz="3200" dirty="0"/>
          </a:p>
          <a:p>
            <a:pPr marL="609600" indent="-609600">
              <a:buSzTx/>
              <a:buFont typeface="Wingdings" pitchFamily="2" charset="2"/>
              <a:buChar char="v"/>
            </a:pPr>
            <a:endParaRPr lang="en-US" sz="3200" dirty="0"/>
          </a:p>
          <a:p>
            <a:pPr marL="609600" indent="-609600">
              <a:buSzTx/>
              <a:buFont typeface="Wingdings" pitchFamily="2" charset="2"/>
              <a:buChar char="v"/>
            </a:pPr>
            <a:r>
              <a:rPr lang="en-US" sz="3200" dirty="0"/>
              <a:t>Amalgam was made by mixing mercury with the fillings from Spanish or Mexican silver coins (high silver content).</a:t>
            </a:r>
          </a:p>
          <a:p>
            <a:pPr>
              <a:buNone/>
            </a:pPr>
            <a:endParaRPr lang="en-IN" dirty="0">
              <a:latin typeface="Bookman Old Style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lgerian" pitchFamily="82" charset="0"/>
              </a:rPr>
              <a:t>HISTORICAL BACKGROUND</a:t>
            </a:r>
            <a:endParaRPr lang="en-IN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08" name="Group 48"/>
          <p:cNvGraphicFramePr>
            <a:graphicFrameLocks noGrp="1"/>
          </p:cNvGraphicFramePr>
          <p:nvPr/>
        </p:nvGraphicFramePr>
        <p:xfrm>
          <a:off x="76200" y="414338"/>
          <a:ext cx="8991600" cy="6123750"/>
        </p:xfrm>
        <a:graphic>
          <a:graphicData uri="http://schemas.openxmlformats.org/drawingml/2006/table">
            <a:tbl>
              <a:tblPr/>
              <a:tblGrid>
                <a:gridCol w="29702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213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TERMINOLOGY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DEFINITION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93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Amalgam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Amalgam is an alloy which has mercury as one of its components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– </a:t>
                      </a:r>
                      <a:r>
                        <a:rPr kumimoji="0" lang="en-US" sz="2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Marzouk</a:t>
                      </a: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(1997)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4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Dental Amalgam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 alloy of mercury, silver, copper, tin, which may also contain palladium, zinc, and other elements to improve handling characteristics and clinical performance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– </a:t>
                      </a:r>
                      <a:r>
                        <a:rPr kumimoji="0" lang="en-US" sz="2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Anusavice</a:t>
                      </a: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(2003)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4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Dental Amalgam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Alloy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Alloy for Dental Amalgam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 alloy of silver, copper, tin, and other elements that is formulated and processed in the form of powder particles or as a compressed pellet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– </a:t>
                      </a:r>
                      <a:r>
                        <a:rPr kumimoji="0" lang="en-US" sz="2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Anusavice</a:t>
                      </a:r>
                      <a:r>
                        <a:rPr kumimoji="0" lang="en-US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(2003)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itchFamily="82" charset="0"/>
              </a:rPr>
              <a:t>Constituents of Amalgam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052736"/>
            <a:ext cx="4373488" cy="51125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b="1" dirty="0"/>
              <a:t>As per ADA Specification No. 1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Basic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Silver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Copper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Mercury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Others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Zinc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Indium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Palladium</a:t>
            </a:r>
            <a:br>
              <a:rPr lang="en-US" dirty="0"/>
            </a:br>
            <a:endParaRPr lang="en-US" dirty="0"/>
          </a:p>
        </p:txBody>
      </p:sp>
      <p:pic>
        <p:nvPicPr>
          <p:cNvPr id="254980" name="Picture 6149" descr="npo0000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988840"/>
            <a:ext cx="3733800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"/>
            <a:ext cx="7772400" cy="1143000"/>
          </a:xfrm>
        </p:spPr>
        <p:txBody>
          <a:bodyPr/>
          <a:lstStyle/>
          <a:p>
            <a:r>
              <a:rPr lang="en-US"/>
              <a:t>Basic Constituents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n-US" dirty="0"/>
              <a:t>Silver (Ag)</a:t>
            </a:r>
          </a:p>
          <a:p>
            <a:pPr lvl="1"/>
            <a:r>
              <a:rPr lang="en-US" dirty="0"/>
              <a:t>Increases strength</a:t>
            </a:r>
          </a:p>
          <a:p>
            <a:pPr lvl="1"/>
            <a:r>
              <a:rPr lang="en-US" dirty="0"/>
              <a:t>Increases expansion</a:t>
            </a:r>
          </a:p>
          <a:p>
            <a:pPr lvl="1"/>
            <a:r>
              <a:rPr lang="en-US" dirty="0"/>
              <a:t>Decreases creep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Tin (</a:t>
            </a:r>
            <a:r>
              <a:rPr lang="en-US" dirty="0" err="1"/>
              <a:t>Sn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Decreases expansion</a:t>
            </a:r>
          </a:p>
          <a:p>
            <a:pPr lvl="1"/>
            <a:r>
              <a:rPr lang="en-US" dirty="0"/>
              <a:t>Decreases strength</a:t>
            </a:r>
          </a:p>
          <a:p>
            <a:pPr lvl="1"/>
            <a:r>
              <a:rPr lang="en-US" dirty="0"/>
              <a:t>Reduces the resistance to tarnish</a:t>
            </a:r>
          </a:p>
          <a:p>
            <a:pPr lvl="1">
              <a:buNone/>
            </a:pPr>
            <a:r>
              <a:rPr lang="en-US" dirty="0"/>
              <a:t>   and corrosion</a:t>
            </a:r>
          </a:p>
        </p:txBody>
      </p:sp>
      <p:pic>
        <p:nvPicPr>
          <p:cNvPr id="256004" name="Picture 8" descr="npo0000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052736"/>
            <a:ext cx="2743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05" name="Picture 9" descr="npo00001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717032"/>
            <a:ext cx="27432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06" name="Text Box 6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Constituents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495800" cy="5334000"/>
          </a:xfrm>
        </p:spPr>
        <p:txBody>
          <a:bodyPr/>
          <a:lstStyle/>
          <a:p>
            <a:r>
              <a:rPr lang="en-US" dirty="0"/>
              <a:t>Copper (Cu)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dirty="0"/>
              <a:t>Increases strength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Reduces tarnish and corrosion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Reduces creep</a:t>
            </a:r>
          </a:p>
          <a:p>
            <a:pPr lvl="2"/>
            <a:r>
              <a:rPr lang="en-US" dirty="0"/>
              <a:t>reduces marginal deterioration</a:t>
            </a:r>
          </a:p>
        </p:txBody>
      </p:sp>
      <p:pic>
        <p:nvPicPr>
          <p:cNvPr id="258052" name="Picture 2054" descr="npo0000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752600"/>
            <a:ext cx="38862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7772400" cy="1143000"/>
          </a:xfrm>
        </p:spPr>
        <p:txBody>
          <a:bodyPr/>
          <a:lstStyle/>
          <a:p>
            <a:r>
              <a:rPr lang="en-US" dirty="0"/>
              <a:t>Basic Constituents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Mercury (Hg)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Activates reaction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Only pure metal that is liquid </a:t>
            </a:r>
            <a:br>
              <a:rPr lang="en-US" dirty="0"/>
            </a:br>
            <a:r>
              <a:rPr lang="en-US" dirty="0"/>
              <a:t>at room temperature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Spherical alloys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require less mercury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smaller surface area easier to wet</a:t>
            </a:r>
          </a:p>
          <a:p>
            <a:pPr lvl="4">
              <a:lnSpc>
                <a:spcPct val="90000"/>
              </a:lnSpc>
            </a:pPr>
            <a:r>
              <a:rPr lang="en-US" dirty="0"/>
              <a:t>40 to 45% Hg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Admixed alloys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require more mercury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lathe-cut particles more difficult to wet</a:t>
            </a:r>
          </a:p>
          <a:p>
            <a:pPr lvl="4">
              <a:lnSpc>
                <a:spcPct val="90000"/>
              </a:lnSpc>
            </a:pPr>
            <a:r>
              <a:rPr lang="en-US" dirty="0"/>
              <a:t>45 to 50% Hg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  <a:buFontTx/>
              <a:buNone/>
            </a:pPr>
            <a:endParaRPr lang="en-US" sz="1600" dirty="0"/>
          </a:p>
        </p:txBody>
      </p:sp>
      <p:pic>
        <p:nvPicPr>
          <p:cNvPr id="259076" name="Picture 4" descr="npo00001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600200"/>
            <a:ext cx="28956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9078" name="Text Box 6"/>
          <p:cNvSpPr txBox="1">
            <a:spLocks noChangeArrowheads="1"/>
          </p:cNvSpPr>
          <p:nvPr/>
        </p:nvSpPr>
        <p:spPr bwMode="auto">
          <a:xfrm>
            <a:off x="5257800" y="48006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424</TotalTime>
  <Words>769</Words>
  <Application>Microsoft Office PowerPoint</Application>
  <PresentationFormat>On-screen Show (4:3)</PresentationFormat>
  <Paragraphs>277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Slide 1</vt:lpstr>
      <vt:lpstr>Specific learning Objectives </vt:lpstr>
      <vt:lpstr>Table of Content </vt:lpstr>
      <vt:lpstr>HISTORICAL BACKGROUND</vt:lpstr>
      <vt:lpstr>Slide 5</vt:lpstr>
      <vt:lpstr>Constituents of Amalgam</vt:lpstr>
      <vt:lpstr>Basic Constituents</vt:lpstr>
      <vt:lpstr>Basic Constituents</vt:lpstr>
      <vt:lpstr>Basic Constituents</vt:lpstr>
      <vt:lpstr>Other Constituents</vt:lpstr>
      <vt:lpstr>Other Constituents</vt:lpstr>
      <vt:lpstr>Other Constituents</vt:lpstr>
      <vt:lpstr>CLASSIFICATION OF AMALGAM ALLOYS</vt:lpstr>
      <vt:lpstr>COPPER CONTENT</vt:lpstr>
      <vt:lpstr>Slide 15</vt:lpstr>
      <vt:lpstr>INDICATIONS</vt:lpstr>
      <vt:lpstr>CONTRAINDICATIONS</vt:lpstr>
      <vt:lpstr>ADVANTAGES</vt:lpstr>
      <vt:lpstr>DISADVANTAGES</vt:lpstr>
      <vt:lpstr>TAKE HOME MESSEGE/ FOR THE TOPIC COVERED (SUMMARY)  </vt:lpstr>
      <vt:lpstr>Question &amp; Answer Session</vt:lpstr>
      <vt:lpstr>REFERENCES  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AMALGAM</dc:title>
  <dc:creator>sony</dc:creator>
  <cp:lastModifiedBy>test</cp:lastModifiedBy>
  <cp:revision>63</cp:revision>
  <dcterms:created xsi:type="dcterms:W3CDTF">2012-06-13T16:40:55Z</dcterms:created>
  <dcterms:modified xsi:type="dcterms:W3CDTF">2023-04-18T05:54:08Z</dcterms:modified>
</cp:coreProperties>
</file>